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2" r:id="rId7"/>
    <p:sldId id="263" r:id="rId8"/>
    <p:sldId id="264" r:id="rId9"/>
    <p:sldId id="261" r:id="rId10"/>
    <p:sldId id="265" r:id="rId11"/>
    <p:sldId id="266" r:id="rId12"/>
    <p:sldId id="267" r:id="rId13"/>
    <p:sldId id="268" r:id="rId14"/>
    <p:sldId id="279" r:id="rId15"/>
    <p:sldId id="269" r:id="rId16"/>
    <p:sldId id="270" r:id="rId17"/>
    <p:sldId id="271" r:id="rId18"/>
    <p:sldId id="272" r:id="rId19"/>
    <p:sldId id="280" r:id="rId20"/>
    <p:sldId id="273" r:id="rId21"/>
    <p:sldId id="274" r:id="rId22"/>
    <p:sldId id="275" r:id="rId23"/>
    <p:sldId id="278" r:id="rId24"/>
    <p:sldId id="276" r:id="rId25"/>
    <p:sldId id="277" r:id="rId26"/>
    <p:sldId id="281"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2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D484A-2C53-48A3-9E7D-E91EE72339B8}" type="datetimeFigureOut">
              <a:rPr lang="tr-TR" smtClean="0"/>
              <a:t>3.1.2022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22A7B-51F4-47A9-891A-83950A25C9AD}" type="slidenum">
              <a:rPr lang="tr-TR" smtClean="0"/>
              <a:t>‹#›</a:t>
            </a:fld>
            <a:endParaRPr lang="tr-TR"/>
          </a:p>
        </p:txBody>
      </p:sp>
    </p:spTree>
    <p:extLst>
      <p:ext uri="{BB962C8B-B14F-4D97-AF65-F5344CB8AC3E}">
        <p14:creationId xmlns:p14="http://schemas.microsoft.com/office/powerpoint/2010/main" val="1166103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Sö</a:t>
            </a:r>
            <a:endParaRPr lang="tr-TR" dirty="0"/>
          </a:p>
        </p:txBody>
      </p:sp>
      <p:sp>
        <p:nvSpPr>
          <p:cNvPr id="4" name="Slayt Numarası Yer Tutucusu 3"/>
          <p:cNvSpPr>
            <a:spLocks noGrp="1"/>
          </p:cNvSpPr>
          <p:nvPr>
            <p:ph type="sldNum" sz="quarter" idx="10"/>
          </p:nvPr>
        </p:nvSpPr>
        <p:spPr/>
        <p:txBody>
          <a:bodyPr/>
          <a:lstStyle/>
          <a:p>
            <a:fld id="{0C922A7B-51F4-47A9-891A-83950A25C9AD}" type="slidenum">
              <a:rPr lang="tr-TR" smtClean="0"/>
              <a:t>17</a:t>
            </a:fld>
            <a:endParaRPr lang="tr-TR"/>
          </a:p>
        </p:txBody>
      </p:sp>
    </p:spTree>
    <p:extLst>
      <p:ext uri="{BB962C8B-B14F-4D97-AF65-F5344CB8AC3E}">
        <p14:creationId xmlns:p14="http://schemas.microsoft.com/office/powerpoint/2010/main" val="4283300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6D0CA13D-D0CE-4FEB-8E09-FB241D55C988}" type="datetimeFigureOut">
              <a:rPr lang="tr-TR" smtClean="0"/>
              <a:t>3.1.2022</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2F669B6-A36F-42D7-B35D-DA0183092414}" type="slidenum">
              <a:rPr lang="tr-TR" smtClean="0"/>
              <a:t>‹#›</a:t>
            </a:fld>
            <a:endParaRPr lang="tr-TR"/>
          </a:p>
        </p:txBody>
      </p:sp>
    </p:spTree>
    <p:extLst>
      <p:ext uri="{BB962C8B-B14F-4D97-AF65-F5344CB8AC3E}">
        <p14:creationId xmlns:p14="http://schemas.microsoft.com/office/powerpoint/2010/main" val="204410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D0CA13D-D0CE-4FEB-8E09-FB241D55C988}" type="datetimeFigureOut">
              <a:rPr lang="tr-TR" smtClean="0"/>
              <a:t>3.1.2022</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2F669B6-A36F-42D7-B35D-DA0183092414}" type="slidenum">
              <a:rPr lang="tr-TR" smtClean="0"/>
              <a:t>‹#›</a:t>
            </a:fld>
            <a:endParaRPr lang="tr-TR"/>
          </a:p>
        </p:txBody>
      </p:sp>
    </p:spTree>
    <p:extLst>
      <p:ext uri="{BB962C8B-B14F-4D97-AF65-F5344CB8AC3E}">
        <p14:creationId xmlns:p14="http://schemas.microsoft.com/office/powerpoint/2010/main" val="27284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D0CA13D-D0CE-4FEB-8E09-FB241D55C988}" type="datetimeFigureOut">
              <a:rPr lang="tr-TR" smtClean="0"/>
              <a:t>3.1.2022</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2F669B6-A36F-42D7-B35D-DA0183092414}"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17738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6D0CA13D-D0CE-4FEB-8E09-FB241D55C988}" type="datetimeFigureOut">
              <a:rPr lang="tr-TR" smtClean="0"/>
              <a:t>3.1.2022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2F669B6-A36F-42D7-B35D-DA0183092414}" type="slidenum">
              <a:rPr lang="tr-TR" smtClean="0"/>
              <a:t>‹#›</a:t>
            </a:fld>
            <a:endParaRPr lang="tr-TR"/>
          </a:p>
        </p:txBody>
      </p:sp>
    </p:spTree>
    <p:extLst>
      <p:ext uri="{BB962C8B-B14F-4D97-AF65-F5344CB8AC3E}">
        <p14:creationId xmlns:p14="http://schemas.microsoft.com/office/powerpoint/2010/main" val="1355654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6D0CA13D-D0CE-4FEB-8E09-FB241D55C988}" type="datetimeFigureOut">
              <a:rPr lang="tr-TR" smtClean="0"/>
              <a:t>3.1.2022</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2F669B6-A36F-42D7-B35D-DA0183092414}"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22101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6D0CA13D-D0CE-4FEB-8E09-FB241D55C988}" type="datetimeFigureOut">
              <a:rPr lang="tr-TR" smtClean="0"/>
              <a:t>3.1.2022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2F669B6-A36F-42D7-B35D-DA0183092414}" type="slidenum">
              <a:rPr lang="tr-TR" smtClean="0"/>
              <a:t>‹#›</a:t>
            </a:fld>
            <a:endParaRPr lang="tr-TR"/>
          </a:p>
        </p:txBody>
      </p:sp>
    </p:spTree>
    <p:extLst>
      <p:ext uri="{BB962C8B-B14F-4D97-AF65-F5344CB8AC3E}">
        <p14:creationId xmlns:p14="http://schemas.microsoft.com/office/powerpoint/2010/main" val="1894674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D0CA13D-D0CE-4FEB-8E09-FB241D55C988}" type="datetimeFigureOut">
              <a:rPr lang="tr-TR" smtClean="0"/>
              <a:t>3.1.2022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2F669B6-A36F-42D7-B35D-DA0183092414}" type="slidenum">
              <a:rPr lang="tr-TR" smtClean="0"/>
              <a:t>‹#›</a:t>
            </a:fld>
            <a:endParaRPr lang="tr-TR"/>
          </a:p>
        </p:txBody>
      </p:sp>
    </p:spTree>
    <p:extLst>
      <p:ext uri="{BB962C8B-B14F-4D97-AF65-F5344CB8AC3E}">
        <p14:creationId xmlns:p14="http://schemas.microsoft.com/office/powerpoint/2010/main" val="2119122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D0CA13D-D0CE-4FEB-8E09-FB241D55C988}" type="datetimeFigureOut">
              <a:rPr lang="tr-TR" smtClean="0"/>
              <a:t>3.1.2022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2F669B6-A36F-42D7-B35D-DA0183092414}" type="slidenum">
              <a:rPr lang="tr-TR" smtClean="0"/>
              <a:t>‹#›</a:t>
            </a:fld>
            <a:endParaRPr lang="tr-TR"/>
          </a:p>
        </p:txBody>
      </p:sp>
    </p:spTree>
    <p:extLst>
      <p:ext uri="{BB962C8B-B14F-4D97-AF65-F5344CB8AC3E}">
        <p14:creationId xmlns:p14="http://schemas.microsoft.com/office/powerpoint/2010/main" val="393539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D0CA13D-D0CE-4FEB-8E09-FB241D55C988}" type="datetimeFigureOut">
              <a:rPr lang="tr-TR" smtClean="0"/>
              <a:t>3.1.2022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2F669B6-A36F-42D7-B35D-DA0183092414}" type="slidenum">
              <a:rPr lang="tr-TR" smtClean="0"/>
              <a:t>‹#›</a:t>
            </a:fld>
            <a:endParaRPr lang="tr-TR"/>
          </a:p>
        </p:txBody>
      </p:sp>
    </p:spTree>
    <p:extLst>
      <p:ext uri="{BB962C8B-B14F-4D97-AF65-F5344CB8AC3E}">
        <p14:creationId xmlns:p14="http://schemas.microsoft.com/office/powerpoint/2010/main" val="800486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D0CA13D-D0CE-4FEB-8E09-FB241D55C988}" type="datetimeFigureOut">
              <a:rPr lang="tr-TR" smtClean="0"/>
              <a:t>3.1.2022</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2F669B6-A36F-42D7-B35D-DA0183092414}" type="slidenum">
              <a:rPr lang="tr-TR" smtClean="0"/>
              <a:t>‹#›</a:t>
            </a:fld>
            <a:endParaRPr lang="tr-TR"/>
          </a:p>
        </p:txBody>
      </p:sp>
    </p:spTree>
    <p:extLst>
      <p:ext uri="{BB962C8B-B14F-4D97-AF65-F5344CB8AC3E}">
        <p14:creationId xmlns:p14="http://schemas.microsoft.com/office/powerpoint/2010/main" val="3971110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D0CA13D-D0CE-4FEB-8E09-FB241D55C988}" type="datetimeFigureOut">
              <a:rPr lang="tr-TR" smtClean="0"/>
              <a:t>3.1.2022</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2F669B6-A36F-42D7-B35D-DA0183092414}" type="slidenum">
              <a:rPr lang="tr-TR" smtClean="0"/>
              <a:t>‹#›</a:t>
            </a:fld>
            <a:endParaRPr lang="tr-TR"/>
          </a:p>
        </p:txBody>
      </p:sp>
    </p:spTree>
    <p:extLst>
      <p:ext uri="{BB962C8B-B14F-4D97-AF65-F5344CB8AC3E}">
        <p14:creationId xmlns:p14="http://schemas.microsoft.com/office/powerpoint/2010/main" val="1802059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D0CA13D-D0CE-4FEB-8E09-FB241D55C988}" type="datetimeFigureOut">
              <a:rPr lang="tr-TR" smtClean="0"/>
              <a:t>3.1.2022</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2F669B6-A36F-42D7-B35D-DA0183092414}" type="slidenum">
              <a:rPr lang="tr-TR" smtClean="0"/>
              <a:t>‹#›</a:t>
            </a:fld>
            <a:endParaRPr lang="tr-TR"/>
          </a:p>
        </p:txBody>
      </p:sp>
    </p:spTree>
    <p:extLst>
      <p:ext uri="{BB962C8B-B14F-4D97-AF65-F5344CB8AC3E}">
        <p14:creationId xmlns:p14="http://schemas.microsoft.com/office/powerpoint/2010/main" val="97664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D0CA13D-D0CE-4FEB-8E09-FB241D55C988}" type="datetimeFigureOut">
              <a:rPr lang="tr-TR" smtClean="0"/>
              <a:t>3.1.2022</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2F669B6-A36F-42D7-B35D-DA0183092414}" type="slidenum">
              <a:rPr lang="tr-TR" smtClean="0"/>
              <a:t>‹#›</a:t>
            </a:fld>
            <a:endParaRPr lang="tr-TR"/>
          </a:p>
        </p:txBody>
      </p:sp>
    </p:spTree>
    <p:extLst>
      <p:ext uri="{BB962C8B-B14F-4D97-AF65-F5344CB8AC3E}">
        <p14:creationId xmlns:p14="http://schemas.microsoft.com/office/powerpoint/2010/main" val="24009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CA13D-D0CE-4FEB-8E09-FB241D55C988}" type="datetimeFigureOut">
              <a:rPr lang="tr-TR" smtClean="0"/>
              <a:t>3.1.2022</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2F669B6-A36F-42D7-B35D-DA0183092414}" type="slidenum">
              <a:rPr lang="tr-TR" smtClean="0"/>
              <a:t>‹#›</a:t>
            </a:fld>
            <a:endParaRPr lang="tr-TR"/>
          </a:p>
        </p:txBody>
      </p:sp>
    </p:spTree>
    <p:extLst>
      <p:ext uri="{BB962C8B-B14F-4D97-AF65-F5344CB8AC3E}">
        <p14:creationId xmlns:p14="http://schemas.microsoft.com/office/powerpoint/2010/main" val="1040316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D0CA13D-D0CE-4FEB-8E09-FB241D55C988}" type="datetimeFigureOut">
              <a:rPr lang="tr-TR" smtClean="0"/>
              <a:t>3.1.2022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2F669B6-A36F-42D7-B35D-DA0183092414}" type="slidenum">
              <a:rPr lang="tr-TR" smtClean="0"/>
              <a:t>‹#›</a:t>
            </a:fld>
            <a:endParaRPr lang="tr-TR"/>
          </a:p>
        </p:txBody>
      </p:sp>
    </p:spTree>
    <p:extLst>
      <p:ext uri="{BB962C8B-B14F-4D97-AF65-F5344CB8AC3E}">
        <p14:creationId xmlns:p14="http://schemas.microsoft.com/office/powerpoint/2010/main" val="305257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D0CA13D-D0CE-4FEB-8E09-FB241D55C988}" type="datetimeFigureOut">
              <a:rPr lang="tr-TR" smtClean="0"/>
              <a:t>3.1.2022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2F669B6-A36F-42D7-B35D-DA0183092414}" type="slidenum">
              <a:rPr lang="tr-TR" smtClean="0"/>
              <a:t>‹#›</a:t>
            </a:fld>
            <a:endParaRPr lang="tr-TR"/>
          </a:p>
        </p:txBody>
      </p:sp>
    </p:spTree>
    <p:extLst>
      <p:ext uri="{BB962C8B-B14F-4D97-AF65-F5344CB8AC3E}">
        <p14:creationId xmlns:p14="http://schemas.microsoft.com/office/powerpoint/2010/main" val="731500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D0CA13D-D0CE-4FEB-8E09-FB241D55C988}" type="datetimeFigureOut">
              <a:rPr lang="tr-TR" smtClean="0"/>
              <a:t>3.1.2022</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2F669B6-A36F-42D7-B35D-DA0183092414}" type="slidenum">
              <a:rPr lang="tr-TR" smtClean="0"/>
              <a:t>‹#›</a:t>
            </a:fld>
            <a:endParaRPr lang="tr-TR"/>
          </a:p>
        </p:txBody>
      </p:sp>
    </p:spTree>
    <p:extLst>
      <p:ext uri="{BB962C8B-B14F-4D97-AF65-F5344CB8AC3E}">
        <p14:creationId xmlns:p14="http://schemas.microsoft.com/office/powerpoint/2010/main" val="2652800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47799" y="195263"/>
            <a:ext cx="9924011" cy="2387600"/>
          </a:xfrm>
        </p:spPr>
        <p:txBody>
          <a:bodyPr>
            <a:prstTxWarp prst="textWave2">
              <a:avLst/>
            </a:prstTxWarp>
          </a:bodyPr>
          <a:lstStyle/>
          <a:p>
            <a:r>
              <a:rPr lang="tr-TR" dirty="0" smtClean="0">
                <a:ln w="0"/>
                <a:solidFill>
                  <a:schemeClr val="accent1"/>
                </a:solidFill>
                <a:effectLst>
                  <a:outerShdw blurRad="38100" dist="25400" dir="5400000" algn="ctr" rotWithShape="0">
                    <a:srgbClr val="6E747A">
                      <a:alpha val="43000"/>
                    </a:srgbClr>
                  </a:outerShdw>
                </a:effectLst>
              </a:rPr>
              <a:t>ATILGANLIK</a:t>
            </a:r>
            <a:endParaRPr lang="tr-TR" dirty="0"/>
          </a:p>
        </p:txBody>
      </p:sp>
      <p:pic>
        <p:nvPicPr>
          <p:cNvPr id="7" name="Resim 6"/>
          <p:cNvPicPr>
            <a:picLocks noChangeAspect="1"/>
          </p:cNvPicPr>
          <p:nvPr/>
        </p:nvPicPr>
        <p:blipFill>
          <a:blip r:embed="rId2"/>
          <a:stretch>
            <a:fillRect/>
          </a:stretch>
        </p:blipFill>
        <p:spPr>
          <a:xfrm>
            <a:off x="2590799" y="2954681"/>
            <a:ext cx="7006889" cy="2497136"/>
          </a:xfrm>
          <a:prstGeom prst="rect">
            <a:avLst/>
          </a:prstGeom>
        </p:spPr>
      </p:pic>
      <p:sp>
        <p:nvSpPr>
          <p:cNvPr id="8" name="Dikdörtgen 7"/>
          <p:cNvSpPr/>
          <p:nvPr/>
        </p:nvSpPr>
        <p:spPr>
          <a:xfrm>
            <a:off x="6409804" y="5823635"/>
            <a:ext cx="6096000" cy="923330"/>
          </a:xfrm>
          <a:prstGeom prst="rect">
            <a:avLst/>
          </a:prstGeom>
        </p:spPr>
        <p:txBody>
          <a:bodyPr>
            <a:spAutoFit/>
          </a:bodyPr>
          <a:lstStyle/>
          <a:p>
            <a:pPr algn="ctr"/>
            <a:r>
              <a:rPr lang="tr-TR" dirty="0" smtClean="0">
                <a:ln>
                  <a:solidFill>
                    <a:schemeClr val="bg1"/>
                  </a:solidFill>
                  <a:prstDash val="lgDashDotDot"/>
                </a:ln>
              </a:rPr>
              <a:t>GÖLDÜZÜ KÖYÜ ORTAOKULU</a:t>
            </a:r>
          </a:p>
          <a:p>
            <a:pPr algn="ctr"/>
            <a:r>
              <a:rPr lang="tr-TR" dirty="0" smtClean="0">
                <a:ln>
                  <a:solidFill>
                    <a:schemeClr val="bg1"/>
                  </a:solidFill>
                  <a:prstDash val="lgDashDotDot"/>
                </a:ln>
              </a:rPr>
              <a:t>REHBERLİK VE PSİKOLOJİK DANIŞMA SERVİSİ</a:t>
            </a:r>
          </a:p>
          <a:p>
            <a:pPr algn="ctr"/>
            <a:r>
              <a:rPr lang="tr-TR" dirty="0">
                <a:ln>
                  <a:solidFill>
                    <a:schemeClr val="bg1"/>
                  </a:solidFill>
                  <a:prstDash val="lgDashDotDot"/>
                </a:ln>
              </a:rPr>
              <a:t> </a:t>
            </a:r>
            <a:r>
              <a:rPr lang="tr-TR" dirty="0" smtClean="0">
                <a:ln>
                  <a:solidFill>
                    <a:schemeClr val="bg1"/>
                  </a:solidFill>
                  <a:prstDash val="lgDashDotDot"/>
                </a:ln>
              </a:rPr>
              <a:t>CANSU GÜVENÇ</a:t>
            </a:r>
            <a:endParaRPr lang="tr-TR" dirty="0">
              <a:ln>
                <a:solidFill>
                  <a:schemeClr val="bg1"/>
                </a:solidFill>
                <a:prstDash val="lgDashDotDot"/>
              </a:ln>
            </a:endParaRPr>
          </a:p>
        </p:txBody>
      </p:sp>
    </p:spTree>
    <p:extLst>
      <p:ext uri="{BB962C8B-B14F-4D97-AF65-F5344CB8AC3E}">
        <p14:creationId xmlns:p14="http://schemas.microsoft.com/office/powerpoint/2010/main" val="362882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4500" y="1346199"/>
            <a:ext cx="8128000" cy="4495801"/>
          </a:xfrm>
        </p:spPr>
        <p:txBody>
          <a:bodyPr>
            <a:normAutofit/>
          </a:bodyPr>
          <a:lstStyle/>
          <a:p>
            <a:pPr>
              <a:buClr>
                <a:srgbClr val="FF0000"/>
              </a:buClr>
              <a:buFont typeface="Wingdings" panose="05000000000000000000" pitchFamily="2" charset="2"/>
              <a:buChar char="Ø"/>
            </a:pPr>
            <a:r>
              <a:rPr lang="tr-TR" sz="3500" dirty="0" smtClean="0"/>
              <a:t>Olumsuz uçlardan uzaklaştıkça olumlu, atılgan tavra yaklaşılır. </a:t>
            </a:r>
          </a:p>
          <a:p>
            <a:pPr>
              <a:buClr>
                <a:srgbClr val="FF0000"/>
              </a:buClr>
              <a:buFont typeface="Wingdings" panose="05000000000000000000" pitchFamily="2" charset="2"/>
              <a:buChar char="Ø"/>
            </a:pPr>
            <a:endParaRPr lang="tr-TR" sz="3500" dirty="0" smtClean="0"/>
          </a:p>
          <a:p>
            <a:pPr>
              <a:buClr>
                <a:srgbClr val="FF0000"/>
              </a:buClr>
              <a:buFont typeface="Wingdings" panose="05000000000000000000" pitchFamily="2" charset="2"/>
              <a:buChar char="Ø"/>
            </a:pPr>
            <a:r>
              <a:rPr lang="tr-TR" sz="3500" dirty="0" smtClean="0"/>
              <a:t>İnsanın bu iki uç noktanın hangisine daha yakın davranacağını toplumda aldığı rol, içinde yaşadığı kültür, bireysel yaşantıları belirler.</a:t>
            </a:r>
            <a:endParaRPr lang="tr-TR" sz="3500" dirty="0"/>
          </a:p>
        </p:txBody>
      </p:sp>
      <p:pic>
        <p:nvPicPr>
          <p:cNvPr id="9218" name="Picture 2" descr="Girişkenlik - Girişkenliğin test edilmesi, geliştirilmesi ve eğiti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9275" y="1346199"/>
            <a:ext cx="2371725" cy="325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23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86525" y="78010"/>
            <a:ext cx="8911687" cy="1280890"/>
          </a:xfrm>
        </p:spPr>
        <p:txBody>
          <a:bodyPr>
            <a:normAutofit/>
          </a:bodyPr>
          <a:lstStyle/>
          <a:p>
            <a:pPr algn="ctr"/>
            <a:r>
              <a:rPr lang="tr-TR" sz="5000" b="1" dirty="0" smtClean="0">
                <a:solidFill>
                  <a:srgbClr val="FF0000"/>
                </a:solidFill>
              </a:rPr>
              <a:t>SALDIRGANLIK</a:t>
            </a:r>
            <a:endParaRPr lang="tr-TR" sz="5000" b="1" dirty="0">
              <a:solidFill>
                <a:srgbClr val="FF0000"/>
              </a:solidFill>
            </a:endParaRPr>
          </a:p>
        </p:txBody>
      </p:sp>
      <p:sp>
        <p:nvSpPr>
          <p:cNvPr id="3" name="İçerik Yer Tutucusu 2"/>
          <p:cNvSpPr>
            <a:spLocks noGrp="1"/>
          </p:cNvSpPr>
          <p:nvPr>
            <p:ph idx="1"/>
          </p:nvPr>
        </p:nvSpPr>
        <p:spPr>
          <a:xfrm>
            <a:off x="1003300" y="1358900"/>
            <a:ext cx="11074400" cy="5727700"/>
          </a:xfrm>
        </p:spPr>
        <p:txBody>
          <a:bodyPr>
            <a:noAutofit/>
          </a:bodyPr>
          <a:lstStyle/>
          <a:p>
            <a:pPr>
              <a:buClr>
                <a:srgbClr val="FF0000"/>
              </a:buClr>
              <a:buFont typeface="Wingdings" panose="05000000000000000000" pitchFamily="2" charset="2"/>
              <a:buChar char="ü"/>
            </a:pPr>
            <a:r>
              <a:rPr lang="tr-TR" sz="3500" dirty="0" smtClean="0"/>
              <a:t>Bireyin haklarını korumada, düşüncelerini ve inançlarını genellikle dürüst olmayan, uygunsuz ve diğer bireylerin haklarını çiğneyerek ifade etme biçimidir.</a:t>
            </a:r>
          </a:p>
          <a:p>
            <a:pPr>
              <a:buClr>
                <a:srgbClr val="FF0000"/>
              </a:buClr>
              <a:buFont typeface="Wingdings" panose="05000000000000000000" pitchFamily="2" charset="2"/>
              <a:buChar char="ü"/>
            </a:pPr>
            <a:endParaRPr lang="tr-TR" sz="3500" dirty="0" smtClean="0"/>
          </a:p>
          <a:p>
            <a:pPr>
              <a:buClr>
                <a:srgbClr val="FF0000"/>
              </a:buClr>
              <a:buFont typeface="Wingdings" panose="05000000000000000000" pitchFamily="2" charset="2"/>
              <a:buChar char="ü"/>
            </a:pPr>
            <a:r>
              <a:rPr lang="tr-TR" sz="3500" dirty="0" smtClean="0"/>
              <a:t>Saldırgan davranışlarla kendini ifade eden bireyler, kendilerine değer vermelerine karşın başkalarının haklarını yadsıyarak ve onların yerine karar vererek diğer insanlara zarar verirler.</a:t>
            </a:r>
          </a:p>
        </p:txBody>
      </p:sp>
    </p:spTree>
    <p:extLst>
      <p:ext uri="{BB962C8B-B14F-4D97-AF65-F5344CB8AC3E}">
        <p14:creationId xmlns:p14="http://schemas.microsoft.com/office/powerpoint/2010/main" val="1274478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46825" y="154210"/>
            <a:ext cx="8911687" cy="1280890"/>
          </a:xfrm>
        </p:spPr>
        <p:txBody>
          <a:bodyPr>
            <a:normAutofit/>
          </a:bodyPr>
          <a:lstStyle/>
          <a:p>
            <a:pPr algn="ctr"/>
            <a:r>
              <a:rPr lang="tr-TR" sz="5000" b="1" dirty="0" smtClean="0">
                <a:solidFill>
                  <a:srgbClr val="FF0000"/>
                </a:solidFill>
              </a:rPr>
              <a:t>ÇEKİNGENLİK</a:t>
            </a:r>
            <a:endParaRPr lang="tr-TR" sz="5000" b="1" dirty="0">
              <a:solidFill>
                <a:srgbClr val="FF0000"/>
              </a:solidFill>
            </a:endParaRPr>
          </a:p>
        </p:txBody>
      </p:sp>
      <p:sp>
        <p:nvSpPr>
          <p:cNvPr id="3" name="İçerik Yer Tutucusu 2"/>
          <p:cNvSpPr>
            <a:spLocks noGrp="1"/>
          </p:cNvSpPr>
          <p:nvPr>
            <p:ph idx="1"/>
          </p:nvPr>
        </p:nvSpPr>
        <p:spPr>
          <a:xfrm>
            <a:off x="1244868" y="1076324"/>
            <a:ext cx="10515600" cy="5972176"/>
          </a:xfrm>
        </p:spPr>
        <p:txBody>
          <a:bodyPr>
            <a:noAutofit/>
          </a:bodyPr>
          <a:lstStyle/>
          <a:p>
            <a:pPr>
              <a:buClr>
                <a:srgbClr val="FF0000"/>
              </a:buClr>
              <a:buFont typeface="Wingdings" panose="05000000000000000000" pitchFamily="2" charset="2"/>
              <a:buChar char="ü"/>
            </a:pPr>
            <a:r>
              <a:rPr lang="tr-TR" sz="3500" dirty="0" smtClean="0"/>
              <a:t>Bireyin duygu, inanç, düşünce gibi kendine özgü unsurları yansıtmada yetersiz olması, haklarına başkaları tarafından el konulduğunda buna karşı koymaması ve kendini savunmamasıdır.</a:t>
            </a:r>
          </a:p>
          <a:p>
            <a:pPr marL="0" indent="0">
              <a:buClr>
                <a:srgbClr val="FF0000"/>
              </a:buClr>
              <a:buNone/>
            </a:pPr>
            <a:endParaRPr lang="tr-TR" sz="3500" dirty="0" smtClean="0"/>
          </a:p>
          <a:p>
            <a:pPr>
              <a:buClr>
                <a:srgbClr val="FF0000"/>
              </a:buClr>
              <a:buFont typeface="Wingdings" panose="05000000000000000000" pitchFamily="2" charset="2"/>
              <a:buChar char="ü"/>
            </a:pPr>
            <a:r>
              <a:rPr lang="tr-TR" sz="3500" dirty="0" smtClean="0"/>
              <a:t>Çekingenlik, kişinin kendi ihtiyaçlarına saygısının eksikliğini gösterir. Çekingenliğin hedefi, diğerlerini yatıştırmak ve her durumda çatışmadan kaçınmaktır.</a:t>
            </a:r>
            <a:endParaRPr lang="tr-TR" sz="3500" dirty="0"/>
          </a:p>
        </p:txBody>
      </p:sp>
    </p:spTree>
    <p:extLst>
      <p:ext uri="{BB962C8B-B14F-4D97-AF65-F5344CB8AC3E}">
        <p14:creationId xmlns:p14="http://schemas.microsoft.com/office/powerpoint/2010/main" val="3183731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2800" y="682625"/>
            <a:ext cx="10515600" cy="1325563"/>
          </a:xfrm>
        </p:spPr>
        <p:txBody>
          <a:bodyPr>
            <a:noAutofit/>
          </a:bodyPr>
          <a:lstStyle/>
          <a:p>
            <a:pPr algn="ctr"/>
            <a:r>
              <a:rPr lang="tr-TR" sz="5000" b="1" dirty="0" smtClean="0">
                <a:solidFill>
                  <a:srgbClr val="FF0000"/>
                </a:solidFill>
              </a:rPr>
              <a:t>ATILGANLIK BİÇİMLERİ</a:t>
            </a:r>
            <a:endParaRPr lang="tr-TR" sz="5000" b="1" dirty="0">
              <a:solidFill>
                <a:srgbClr val="FF0000"/>
              </a:solidFill>
            </a:endParaRPr>
          </a:p>
        </p:txBody>
      </p:sp>
      <p:pic>
        <p:nvPicPr>
          <p:cNvPr id="10242" name="Picture 2" descr="Girişken nedir ne demek, Girişken resim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5774" y="2243137"/>
            <a:ext cx="4876269" cy="2925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492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2322512" y="508000"/>
            <a:ext cx="8915400" cy="5346700"/>
          </a:xfrm>
        </p:spPr>
        <p:txBody>
          <a:bodyPr>
            <a:noAutofit/>
          </a:bodyPr>
          <a:lstStyle/>
          <a:p>
            <a:pPr marL="0" indent="0">
              <a:buNone/>
            </a:pPr>
            <a:r>
              <a:rPr lang="tr-TR" sz="3500" b="1" dirty="0" smtClean="0">
                <a:solidFill>
                  <a:srgbClr val="FF0000"/>
                </a:solidFill>
              </a:rPr>
              <a:t>Temel Atılganlık</a:t>
            </a:r>
            <a:r>
              <a:rPr lang="tr-TR" sz="3500" dirty="0" smtClean="0"/>
              <a:t>: İnançlarımızın, duygularımızın ve düşüncelerimizin basit ve net bir biçimde dile getirilmesidir.</a:t>
            </a:r>
          </a:p>
          <a:p>
            <a:pPr marL="0" indent="0">
              <a:buNone/>
            </a:pPr>
            <a:endParaRPr lang="tr-TR" sz="3500" dirty="0"/>
          </a:p>
          <a:p>
            <a:pPr marL="0" indent="0">
              <a:buNone/>
            </a:pPr>
            <a:r>
              <a:rPr lang="tr-TR" sz="3500" b="1" i="1" dirty="0" smtClean="0"/>
              <a:t>Örneğin;</a:t>
            </a:r>
          </a:p>
          <a:p>
            <a:pPr marL="0" indent="0">
              <a:buNone/>
            </a:pPr>
            <a:endParaRPr lang="tr-TR" sz="3500" dirty="0" smtClean="0"/>
          </a:p>
          <a:p>
            <a:pPr marL="0" indent="0">
              <a:buNone/>
            </a:pPr>
            <a:r>
              <a:rPr lang="tr-TR" sz="3500" dirty="0" smtClean="0"/>
              <a:t>«Ben ………….istiyorum.»</a:t>
            </a:r>
          </a:p>
          <a:p>
            <a:pPr marL="0" indent="0">
              <a:buNone/>
            </a:pPr>
            <a:r>
              <a:rPr lang="tr-TR" sz="3500" dirty="0" smtClean="0"/>
              <a:t>«Ben …………..hissediyorum.»</a:t>
            </a:r>
            <a:endParaRPr lang="tr-TR" sz="3500" dirty="0"/>
          </a:p>
        </p:txBody>
      </p:sp>
    </p:spTree>
    <p:extLst>
      <p:ext uri="{BB962C8B-B14F-4D97-AF65-F5344CB8AC3E}">
        <p14:creationId xmlns:p14="http://schemas.microsoft.com/office/powerpoint/2010/main" val="1790538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36812" y="330200"/>
            <a:ext cx="9590088" cy="7899400"/>
          </a:xfrm>
        </p:spPr>
        <p:txBody>
          <a:bodyPr>
            <a:noAutofit/>
          </a:bodyPr>
          <a:lstStyle/>
          <a:p>
            <a:r>
              <a:rPr lang="tr-TR" sz="2800" b="1" dirty="0" err="1" smtClean="0">
                <a:solidFill>
                  <a:srgbClr val="FF0000"/>
                </a:solidFill>
              </a:rPr>
              <a:t>Empatik</a:t>
            </a:r>
            <a:r>
              <a:rPr lang="tr-TR" sz="2800" b="1" dirty="0" smtClean="0">
                <a:solidFill>
                  <a:srgbClr val="FF0000"/>
                </a:solidFill>
              </a:rPr>
              <a:t> Atılganlık</a:t>
            </a:r>
            <a:r>
              <a:rPr lang="tr-TR" sz="2800" dirty="0" smtClean="0"/>
              <a:t>: Etkileşimde olunan kişiye duyarlı olmaktır. 2 aşaması vardır:</a:t>
            </a:r>
          </a:p>
          <a:p>
            <a:r>
              <a:rPr lang="tr-TR" sz="2800" dirty="0" smtClean="0"/>
              <a:t>1-Karşıdakinin içinde olduğu durumu ve duygularını anlamak.</a:t>
            </a:r>
          </a:p>
          <a:p>
            <a:r>
              <a:rPr lang="tr-TR" sz="2800" dirty="0" smtClean="0"/>
              <a:t>2-Kendi haklarınızı kollayan bir biçimde, bu anlayışı dile getirmektir.</a:t>
            </a:r>
          </a:p>
          <a:p>
            <a:endParaRPr lang="tr-TR" sz="2800" dirty="0"/>
          </a:p>
          <a:p>
            <a:pPr marL="0" indent="0">
              <a:buNone/>
            </a:pPr>
            <a:r>
              <a:rPr lang="tr-TR" sz="2800" b="1" i="1" dirty="0" smtClean="0"/>
              <a:t>Örneğin;</a:t>
            </a:r>
          </a:p>
          <a:p>
            <a:pPr marL="0" indent="0">
              <a:buNone/>
            </a:pPr>
            <a:endParaRPr lang="tr-TR" sz="2800" dirty="0" smtClean="0"/>
          </a:p>
          <a:p>
            <a:pPr marL="0" indent="0">
              <a:buNone/>
            </a:pPr>
            <a:r>
              <a:rPr lang="tr-TR" sz="2800" dirty="0" smtClean="0"/>
              <a:t>«Gerçekten çok meşgul olduğunu biliyorum. Ama ilişkimizin senin için de önemli olduğunu hissetmek istiyorum Bu nedenle, senden bana yalnızca ikimizin beraber olabileceği bir zamanı ayırmanı istiyorum.»</a:t>
            </a:r>
            <a:endParaRPr lang="tr-TR" sz="2800" dirty="0"/>
          </a:p>
        </p:txBody>
      </p:sp>
    </p:spTree>
    <p:extLst>
      <p:ext uri="{BB962C8B-B14F-4D97-AF65-F5344CB8AC3E}">
        <p14:creationId xmlns:p14="http://schemas.microsoft.com/office/powerpoint/2010/main" val="519127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84412" y="114300"/>
            <a:ext cx="9628188" cy="6743700"/>
          </a:xfrm>
        </p:spPr>
        <p:txBody>
          <a:bodyPr>
            <a:noAutofit/>
          </a:bodyPr>
          <a:lstStyle/>
          <a:p>
            <a:pPr marL="0" indent="0">
              <a:buNone/>
            </a:pPr>
            <a:r>
              <a:rPr lang="tr-TR" sz="3000" b="1" dirty="0" smtClean="0">
                <a:solidFill>
                  <a:srgbClr val="FF0000"/>
                </a:solidFill>
              </a:rPr>
              <a:t>!!!!!!!  </a:t>
            </a:r>
            <a:r>
              <a:rPr lang="tr-TR" sz="3000" dirty="0" smtClean="0"/>
              <a:t>Karşınızdaki kişi sizin temel atılganlık davranışlarınıza tepki vermediği ve haklarınızı çiğnemeye devam ettiği zaman, atılganlık davranışınızın dozunu artırabilirsiniz. Hatta  biraz resmileşirseniz, duygularınızı ve isteklerinizi birkaç kez, basit ve net bir biçimde dile getirdikten sonra  son sözünüzü söyleyebilirsiniz.</a:t>
            </a:r>
          </a:p>
          <a:p>
            <a:endParaRPr lang="tr-TR" sz="3000" dirty="0"/>
          </a:p>
          <a:p>
            <a:pPr marL="0" indent="0">
              <a:buNone/>
            </a:pPr>
            <a:r>
              <a:rPr lang="tr-TR" sz="3000" b="1" i="1" dirty="0" smtClean="0"/>
              <a:t>Örneğin: </a:t>
            </a:r>
          </a:p>
          <a:p>
            <a:endParaRPr lang="tr-TR" sz="3000" dirty="0"/>
          </a:p>
          <a:p>
            <a:pPr marL="0" indent="0">
              <a:buNone/>
            </a:pPr>
            <a:r>
              <a:rPr lang="tr-TR" sz="3000" dirty="0" smtClean="0"/>
              <a:t>«Eğer arabamı yarın saat 17.00’ ye kadar onarmazsanız, kendime daha iyi bir tamirci arayacağım.»</a:t>
            </a:r>
            <a:endParaRPr lang="tr-TR" sz="3000" dirty="0"/>
          </a:p>
        </p:txBody>
      </p:sp>
    </p:spTree>
    <p:extLst>
      <p:ext uri="{BB962C8B-B14F-4D97-AF65-F5344CB8AC3E}">
        <p14:creationId xmlns:p14="http://schemas.microsoft.com/office/powerpoint/2010/main" val="3936405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66900" y="711200"/>
            <a:ext cx="9334500" cy="5194300"/>
          </a:xfrm>
        </p:spPr>
        <p:txBody>
          <a:bodyPr>
            <a:noAutofit/>
          </a:bodyPr>
          <a:lstStyle/>
          <a:p>
            <a:pPr marL="0" indent="0">
              <a:buNone/>
            </a:pPr>
            <a:r>
              <a:rPr lang="tr-TR" sz="3000" b="1" dirty="0" smtClean="0">
                <a:solidFill>
                  <a:srgbClr val="FF0000"/>
                </a:solidFill>
              </a:rPr>
              <a:t>Ben dilini kullanarak atılgan davranma</a:t>
            </a:r>
            <a:r>
              <a:rPr lang="tr-TR" sz="3000" dirty="0" smtClean="0"/>
              <a:t>: Söze </a:t>
            </a:r>
            <a:r>
              <a:rPr lang="tr-TR" sz="3000" u="sng" dirty="0" smtClean="0"/>
              <a:t>ben</a:t>
            </a:r>
            <a:r>
              <a:rPr lang="tr-TR" sz="3000" dirty="0" smtClean="0"/>
              <a:t> ile başlayarak duygularınızın, düşüncelerinizin ve isteklerinizin size ait olduğunu vurgularsınız. Kuracağınız cümle genelde 4 bölümden oluşur.</a:t>
            </a:r>
          </a:p>
          <a:p>
            <a:pPr marL="0" indent="0">
              <a:buNone/>
            </a:pPr>
            <a:endParaRPr lang="tr-TR" sz="3000" dirty="0" smtClean="0"/>
          </a:p>
          <a:p>
            <a:pPr marL="514350" indent="-514350">
              <a:buFont typeface="+mj-lt"/>
              <a:buAutoNum type="arabicPeriod"/>
            </a:pPr>
            <a:r>
              <a:rPr lang="tr-TR" sz="3000" dirty="0" smtClean="0"/>
              <a:t>Karşıdakinin belli bir davranışına işaret etmek.</a:t>
            </a:r>
          </a:p>
          <a:p>
            <a:pPr marL="514350" indent="-514350">
              <a:buFont typeface="+mj-lt"/>
              <a:buAutoNum type="arabicPeriod"/>
            </a:pPr>
            <a:r>
              <a:rPr lang="tr-TR" sz="3000" dirty="0" smtClean="0"/>
              <a:t>O davranışın sizin üzerinizde yarattığı etkiyi, size neler hissettirdiğini belirtmek</a:t>
            </a:r>
          </a:p>
          <a:p>
            <a:pPr marL="514350" indent="-514350">
              <a:buFont typeface="+mj-lt"/>
              <a:buAutoNum type="arabicPeriod"/>
            </a:pPr>
            <a:r>
              <a:rPr lang="tr-TR" sz="3000" dirty="0" smtClean="0"/>
              <a:t>O davranışı nasıl yorumladığınızı söylemek</a:t>
            </a:r>
          </a:p>
          <a:p>
            <a:pPr marL="514350" indent="-514350">
              <a:buFont typeface="+mj-lt"/>
              <a:buAutoNum type="arabicPeriod"/>
            </a:pPr>
            <a:r>
              <a:rPr lang="tr-TR" sz="3000" dirty="0" smtClean="0"/>
              <a:t>Nasıl bir davranışı tercih ettiğinizi aktarmak</a:t>
            </a:r>
            <a:endParaRPr lang="tr-TR" sz="3000" dirty="0"/>
          </a:p>
        </p:txBody>
      </p:sp>
    </p:spTree>
    <p:extLst>
      <p:ext uri="{BB962C8B-B14F-4D97-AF65-F5344CB8AC3E}">
        <p14:creationId xmlns:p14="http://schemas.microsoft.com/office/powerpoint/2010/main" val="3124086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93912" y="736600"/>
            <a:ext cx="8915400" cy="5041900"/>
          </a:xfrm>
        </p:spPr>
        <p:txBody>
          <a:bodyPr>
            <a:noAutofit/>
          </a:bodyPr>
          <a:lstStyle/>
          <a:p>
            <a:pPr marL="0" indent="0">
              <a:buNone/>
            </a:pPr>
            <a:r>
              <a:rPr lang="tr-TR" sz="3000" dirty="0" smtClean="0"/>
              <a:t>        Atılganlık birbirini tamamlayan 4 yetenekten oluşur:</a:t>
            </a:r>
          </a:p>
          <a:p>
            <a:pPr marL="0" indent="0">
              <a:buNone/>
            </a:pPr>
            <a:endParaRPr lang="tr-TR" sz="3000" dirty="0" smtClean="0"/>
          </a:p>
          <a:p>
            <a:pPr marL="514350" indent="-514350" algn="ctr">
              <a:buFont typeface="+mj-lt"/>
              <a:buAutoNum type="arabicPeriod"/>
            </a:pPr>
            <a:r>
              <a:rPr lang="tr-TR" sz="3000" dirty="0" smtClean="0"/>
              <a:t>Hayır diyebilme yeteneği</a:t>
            </a:r>
          </a:p>
          <a:p>
            <a:pPr marL="514350" indent="-514350" algn="ctr">
              <a:buFont typeface="+mj-lt"/>
              <a:buAutoNum type="arabicPeriod"/>
            </a:pPr>
            <a:r>
              <a:rPr lang="tr-TR" sz="3000" dirty="0" smtClean="0"/>
              <a:t>İsteyebilme, ricada bulunabilme yeteneği</a:t>
            </a:r>
          </a:p>
          <a:p>
            <a:pPr marL="514350" indent="-514350" algn="ctr">
              <a:buFont typeface="+mj-lt"/>
              <a:buAutoNum type="arabicPeriod"/>
            </a:pPr>
            <a:r>
              <a:rPr lang="tr-TR" sz="3000" dirty="0" smtClean="0"/>
              <a:t>Olumlu ve olumsuz duyguları ifade edebilme yeteneği</a:t>
            </a:r>
          </a:p>
          <a:p>
            <a:pPr marL="514350" indent="-514350" algn="ctr">
              <a:buFont typeface="+mj-lt"/>
              <a:buAutoNum type="arabicPeriod"/>
            </a:pPr>
            <a:r>
              <a:rPr lang="tr-TR" sz="3000" dirty="0" smtClean="0"/>
              <a:t>Bir davranışı başlatabilme, sürdürme ve sona erdirebilme yeteneği</a:t>
            </a:r>
            <a:endParaRPr lang="tr-TR" sz="3000" dirty="0"/>
          </a:p>
        </p:txBody>
      </p:sp>
    </p:spTree>
    <p:extLst>
      <p:ext uri="{BB962C8B-B14F-4D97-AF65-F5344CB8AC3E}">
        <p14:creationId xmlns:p14="http://schemas.microsoft.com/office/powerpoint/2010/main" val="945588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0400" y="1050925"/>
            <a:ext cx="10515600" cy="1325563"/>
          </a:xfrm>
        </p:spPr>
        <p:txBody>
          <a:bodyPr>
            <a:normAutofit/>
          </a:bodyPr>
          <a:lstStyle/>
          <a:p>
            <a:pPr algn="ctr"/>
            <a:r>
              <a:rPr lang="tr-TR" sz="5000" b="1" dirty="0" smtClean="0">
                <a:solidFill>
                  <a:srgbClr val="FF0000"/>
                </a:solidFill>
              </a:rPr>
              <a:t>ATILGANLIK ÖGELERİ</a:t>
            </a:r>
            <a:endParaRPr lang="tr-TR" sz="5000" b="1" dirty="0">
              <a:solidFill>
                <a:srgbClr val="FF0000"/>
              </a:solidFill>
            </a:endParaRPr>
          </a:p>
        </p:txBody>
      </p:sp>
      <p:pic>
        <p:nvPicPr>
          <p:cNvPr id="11266" name="Picture 2" descr="Atılgan İnsanlar Çatışmaları Böyle Çözer - Aklınızı Keşfed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200" y="2616200"/>
            <a:ext cx="53340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14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9900" y="0"/>
            <a:ext cx="10515600" cy="4351338"/>
          </a:xfrm>
        </p:spPr>
        <p:txBody>
          <a:bodyPr>
            <a:noAutofit/>
          </a:bodyPr>
          <a:lstStyle/>
          <a:p>
            <a:endParaRPr lang="tr-TR" sz="4000" dirty="0" smtClean="0"/>
          </a:p>
          <a:p>
            <a:endParaRPr lang="tr-TR" sz="4000" dirty="0"/>
          </a:p>
          <a:p>
            <a:pPr marL="457200" lvl="1" indent="0">
              <a:buNone/>
            </a:pPr>
            <a:r>
              <a:rPr lang="tr-TR" sz="4000" dirty="0" smtClean="0"/>
              <a:t>	</a:t>
            </a:r>
            <a:r>
              <a:rPr lang="tr-TR" sz="4000" b="1" u="sng" dirty="0" smtClean="0">
                <a:solidFill>
                  <a:srgbClr val="FF0000"/>
                </a:solidFill>
              </a:rPr>
              <a:t>Atılganlık</a:t>
            </a:r>
            <a:r>
              <a:rPr lang="tr-TR" sz="4000" dirty="0"/>
              <a:t>, başkalarının duygu, düşünce, ihtiyaç ve haklarını göz ardı etmeden kendi ihtiyaç, duygu, düşünce ve haklarına </a:t>
            </a:r>
            <a:r>
              <a:rPr lang="tr-TR" sz="4000" dirty="0" smtClean="0"/>
              <a:t>sahip </a:t>
            </a:r>
            <a:r>
              <a:rPr lang="tr-TR" sz="4000" dirty="0"/>
              <a:t>çıkmak ve bunları kendine güvenli bir biçimde ifade edebilmektir. </a:t>
            </a:r>
            <a:endParaRPr lang="tr-TR" sz="4000" dirty="0" smtClean="0"/>
          </a:p>
        </p:txBody>
      </p:sp>
      <p:pic>
        <p:nvPicPr>
          <p:cNvPr id="5" name="Resim 4"/>
          <p:cNvPicPr>
            <a:picLocks noChangeAspect="1"/>
          </p:cNvPicPr>
          <p:nvPr/>
        </p:nvPicPr>
        <p:blipFill>
          <a:blip r:embed="rId2"/>
          <a:stretch>
            <a:fillRect/>
          </a:stretch>
        </p:blipFill>
        <p:spPr>
          <a:xfrm>
            <a:off x="9029700" y="4578757"/>
            <a:ext cx="3162300" cy="2279243"/>
          </a:xfrm>
          <a:prstGeom prst="rect">
            <a:avLst/>
          </a:prstGeom>
        </p:spPr>
      </p:pic>
    </p:spTree>
    <p:extLst>
      <p:ext uri="{BB962C8B-B14F-4D97-AF65-F5344CB8AC3E}">
        <p14:creationId xmlns:p14="http://schemas.microsoft.com/office/powerpoint/2010/main" val="342431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095500" y="910116"/>
            <a:ext cx="9448800" cy="5485784"/>
          </a:xfrm>
          <a:prstGeom prst="rect">
            <a:avLst/>
          </a:prstGeom>
        </p:spPr>
      </p:pic>
    </p:spTree>
    <p:extLst>
      <p:ext uri="{BB962C8B-B14F-4D97-AF65-F5344CB8AC3E}">
        <p14:creationId xmlns:p14="http://schemas.microsoft.com/office/powerpoint/2010/main" val="3785257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727631" y="903764"/>
            <a:ext cx="10159569" cy="4908074"/>
          </a:xfrm>
          <a:prstGeom prst="rect">
            <a:avLst/>
          </a:prstGeom>
        </p:spPr>
      </p:pic>
    </p:spTree>
    <p:extLst>
      <p:ext uri="{BB962C8B-B14F-4D97-AF65-F5344CB8AC3E}">
        <p14:creationId xmlns:p14="http://schemas.microsoft.com/office/powerpoint/2010/main" val="2748149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826946" y="927100"/>
            <a:ext cx="9607756" cy="4897507"/>
          </a:xfrm>
          <a:prstGeom prst="rect">
            <a:avLst/>
          </a:prstGeom>
        </p:spPr>
      </p:pic>
    </p:spTree>
    <p:extLst>
      <p:ext uri="{BB962C8B-B14F-4D97-AF65-F5344CB8AC3E}">
        <p14:creationId xmlns:p14="http://schemas.microsoft.com/office/powerpoint/2010/main" val="1575596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407081" y="4381500"/>
            <a:ext cx="8343037" cy="1470025"/>
          </a:xfrm>
          <a:prstGeom prst="rect">
            <a:avLst/>
          </a:prstGeom>
        </p:spPr>
      </p:pic>
      <p:pic>
        <p:nvPicPr>
          <p:cNvPr id="12290" name="Picture 2" descr="MUHTAR ADAYLARI DİKKAT - GEREDE MEDYA TAKİP | Gerede Haberle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075" y="1074737"/>
            <a:ext cx="180022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384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301875" y="4178300"/>
            <a:ext cx="9251950" cy="1574800"/>
          </a:xfrm>
          <a:prstGeom prst="rect">
            <a:avLst/>
          </a:prstGeom>
        </p:spPr>
      </p:pic>
      <p:pic>
        <p:nvPicPr>
          <p:cNvPr id="5" name="Picture 2" descr="MUHTAR ADAYLARI DİKKAT - GEREDE MEDYA TAKİP | Gerede Haberle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325" y="1316037"/>
            <a:ext cx="180022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464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244598" y="3462610"/>
            <a:ext cx="10819503" cy="1490010"/>
          </a:xfrm>
          <a:prstGeom prst="rect">
            <a:avLst/>
          </a:prstGeom>
        </p:spPr>
      </p:pic>
      <p:pic>
        <p:nvPicPr>
          <p:cNvPr id="5" name="Resim 4"/>
          <p:cNvPicPr>
            <a:picLocks noChangeAspect="1"/>
          </p:cNvPicPr>
          <p:nvPr/>
        </p:nvPicPr>
        <p:blipFill>
          <a:blip r:embed="rId3"/>
          <a:stretch>
            <a:fillRect/>
          </a:stretch>
        </p:blipFill>
        <p:spPr>
          <a:xfrm>
            <a:off x="1523687" y="5366578"/>
            <a:ext cx="10261324" cy="910279"/>
          </a:xfrm>
          <a:prstGeom prst="rect">
            <a:avLst/>
          </a:prstGeom>
        </p:spPr>
      </p:pic>
      <p:pic>
        <p:nvPicPr>
          <p:cNvPr id="6" name="Picture 2" descr="MUHTAR ADAYLARI DİKKAT - GEREDE MEDYA TAKİP | Gerede Haberle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4125" y="702327"/>
            <a:ext cx="180022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092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29056" y="636810"/>
            <a:ext cx="8911687" cy="1280890"/>
          </a:xfrm>
        </p:spPr>
        <p:txBody>
          <a:bodyPr>
            <a:normAutofit fontScale="90000"/>
          </a:bodyPr>
          <a:lstStyle/>
          <a:p>
            <a:pPr algn="ctr"/>
            <a:r>
              <a:rPr lang="tr-TR" sz="5000" dirty="0" smtClean="0"/>
              <a:t>DİNLEDİĞİNİZ İÇİN TEŞEKKÜR EDERİM</a:t>
            </a:r>
            <a:endParaRPr lang="tr-TR" sz="5000" dirty="0"/>
          </a:p>
        </p:txBody>
      </p:sp>
      <p:sp>
        <p:nvSpPr>
          <p:cNvPr id="3" name="İçerik Yer Tutucusu 2"/>
          <p:cNvSpPr>
            <a:spLocks noGrp="1"/>
          </p:cNvSpPr>
          <p:nvPr>
            <p:ph idx="1"/>
          </p:nvPr>
        </p:nvSpPr>
        <p:spPr>
          <a:xfrm>
            <a:off x="7342188" y="3080378"/>
            <a:ext cx="4849812" cy="3777622"/>
          </a:xfrm>
        </p:spPr>
        <p:txBody>
          <a:bodyPr>
            <a:normAutofit/>
          </a:bodyPr>
          <a:lstStyle/>
          <a:p>
            <a:pPr marL="0" indent="0" algn="ctr">
              <a:buNone/>
            </a:pPr>
            <a:r>
              <a:rPr lang="tr-TR" dirty="0" smtClean="0"/>
              <a:t> </a:t>
            </a:r>
            <a:r>
              <a:rPr lang="tr-TR" sz="4000" dirty="0" smtClean="0"/>
              <a:t>GÖLDÜZÜ KÖYÜ ORTAOKULU</a:t>
            </a:r>
            <a:endParaRPr lang="tr-TR" sz="4000" dirty="0"/>
          </a:p>
          <a:p>
            <a:pPr marL="0" indent="0" algn="r">
              <a:buNone/>
            </a:pPr>
            <a:endParaRPr lang="tr-TR" dirty="0"/>
          </a:p>
          <a:p>
            <a:pPr marL="0" indent="0" algn="r">
              <a:buNone/>
            </a:pPr>
            <a:endParaRPr lang="tr-TR" sz="2400" dirty="0" smtClean="0"/>
          </a:p>
          <a:p>
            <a:pPr marL="0" indent="0" algn="r">
              <a:buNone/>
            </a:pPr>
            <a:r>
              <a:rPr lang="tr-TR" sz="2400" dirty="0"/>
              <a:t> </a:t>
            </a:r>
            <a:r>
              <a:rPr lang="tr-TR" sz="2400" dirty="0" smtClean="0"/>
              <a:t> CANSU GÜVENÇ</a:t>
            </a:r>
            <a:endParaRPr lang="tr-TR" sz="2400" dirty="0"/>
          </a:p>
          <a:p>
            <a:pPr marL="0" indent="0" algn="r">
              <a:buNone/>
            </a:pPr>
            <a:r>
              <a:rPr lang="tr-TR" sz="2400" dirty="0" smtClean="0"/>
              <a:t>PSİKOLOJİK DANIŞMAN</a:t>
            </a:r>
          </a:p>
        </p:txBody>
      </p:sp>
      <p:pic>
        <p:nvPicPr>
          <p:cNvPr id="13314" name="Picture 2" descr="Lisede Rehberlik – Özel Erdem Kole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47" y="2298701"/>
            <a:ext cx="5954753"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573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11300" y="2506662"/>
            <a:ext cx="10515600" cy="4351338"/>
          </a:xfrm>
        </p:spPr>
        <p:txBody>
          <a:bodyPr>
            <a:normAutofit/>
          </a:bodyPr>
          <a:lstStyle/>
          <a:p>
            <a:r>
              <a:rPr lang="tr-TR" sz="4500" dirty="0"/>
              <a:t>Atılganlık başkalarına saygı göstermek, kendisine de saygı gösterilmesini beklemektir. </a:t>
            </a:r>
            <a:endParaRPr lang="tr-TR" sz="4500" dirty="0" smtClean="0"/>
          </a:p>
          <a:p>
            <a:r>
              <a:rPr lang="tr-TR" sz="4500" dirty="0" smtClean="0"/>
              <a:t>Atılganlık </a:t>
            </a:r>
            <a:r>
              <a:rPr lang="tr-TR" sz="4500" dirty="0"/>
              <a:t>gerektiğinde hayır demeyi bilmektir. </a:t>
            </a:r>
          </a:p>
        </p:txBody>
      </p:sp>
      <p:pic>
        <p:nvPicPr>
          <p:cNvPr id="3074" name="Picture 2" descr="Atılganlık Eğiti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5" y="527049"/>
            <a:ext cx="4492625" cy="186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091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46225" y="492125"/>
            <a:ext cx="10515600" cy="4351338"/>
          </a:xfrm>
        </p:spPr>
        <p:txBody>
          <a:bodyPr>
            <a:normAutofit lnSpcReduction="10000"/>
          </a:bodyPr>
          <a:lstStyle/>
          <a:p>
            <a:pPr marL="0" indent="0">
              <a:buNone/>
            </a:pPr>
            <a:r>
              <a:rPr lang="tr-TR" sz="4500" dirty="0"/>
              <a:t>Bir çatışma anında kimimiz isteklerimizden vazgeçer; diğerlerini hoşnut etmeye çalışırız. Bazılarımız ise saldırganca istediğimizi almaya çalışırız. </a:t>
            </a:r>
            <a:endParaRPr lang="tr-TR" sz="4500" dirty="0" smtClean="0"/>
          </a:p>
          <a:p>
            <a:endParaRPr lang="tr-TR" dirty="0"/>
          </a:p>
          <a:p>
            <a:pPr marL="0" indent="0">
              <a:buNone/>
            </a:pPr>
            <a:r>
              <a:rPr lang="tr-TR" b="1" i="1" dirty="0" smtClean="0">
                <a:solidFill>
                  <a:srgbClr val="FF0000"/>
                </a:solidFill>
              </a:rPr>
              <a:t>	</a:t>
            </a:r>
            <a:r>
              <a:rPr lang="tr-TR" b="1" i="1" dirty="0">
                <a:solidFill>
                  <a:srgbClr val="FF0000"/>
                </a:solidFill>
              </a:rPr>
              <a:t>	</a:t>
            </a:r>
            <a:r>
              <a:rPr lang="tr-TR" b="1" i="1" dirty="0" smtClean="0">
                <a:solidFill>
                  <a:srgbClr val="FF0000"/>
                </a:solidFill>
              </a:rPr>
              <a:t>Atılgan </a:t>
            </a:r>
            <a:r>
              <a:rPr lang="tr-TR" b="1" i="1" dirty="0">
                <a:solidFill>
                  <a:srgbClr val="FF0000"/>
                </a:solidFill>
              </a:rPr>
              <a:t>bir kişi ise diğerlerini incitmeden, onların isteklerine de saygı duyarak kendi isteği ifade eder. </a:t>
            </a:r>
          </a:p>
        </p:txBody>
      </p:sp>
      <p:sp>
        <p:nvSpPr>
          <p:cNvPr id="4" name="Sağ Ok 3"/>
          <p:cNvSpPr/>
          <p:nvPr/>
        </p:nvSpPr>
        <p:spPr>
          <a:xfrm>
            <a:off x="1546225" y="3962400"/>
            <a:ext cx="889000" cy="355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098" name="Picture 2" descr="Astroloji Dergisi - ATILGANLIK Astrolojide öfke, saldırganlık, pasif  agresiflik (saldırganlık) ve atılganlık Mars ile temsil edilir.  Saldırganlık ve pasif saldırganlık atılganlığın iki uç yündeki karanlık  yüzüdür. Atılgan kendini düşünür, saldırga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1075" y="4457700"/>
            <a:ext cx="2190750"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062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11300" y="400050"/>
            <a:ext cx="10515600" cy="4351338"/>
          </a:xfrm>
        </p:spPr>
        <p:txBody>
          <a:bodyPr>
            <a:normAutofit fontScale="70000" lnSpcReduction="20000"/>
          </a:bodyPr>
          <a:lstStyle/>
          <a:p>
            <a:pPr marL="0" indent="0">
              <a:buNone/>
            </a:pPr>
            <a:r>
              <a:rPr lang="tr-TR" sz="4500" dirty="0" smtClean="0"/>
              <a:t>	Çocuklarımızın </a:t>
            </a:r>
            <a:r>
              <a:rPr lang="tr-TR" sz="4500" dirty="0"/>
              <a:t>atılganlık becerilerini kazanmaları, özellikle zorbalık davranışlarına ve olumsuz akran baskısına karşı koymak için önemlidir</a:t>
            </a:r>
            <a:r>
              <a:rPr lang="tr-TR" sz="4500" dirty="0" smtClean="0"/>
              <a:t>.</a:t>
            </a:r>
          </a:p>
          <a:p>
            <a:pPr marL="0" indent="0">
              <a:buNone/>
            </a:pPr>
            <a:endParaRPr lang="tr-TR" sz="4000" dirty="0" smtClean="0"/>
          </a:p>
          <a:p>
            <a:pPr lvl="1">
              <a:buClr>
                <a:srgbClr val="FF0000"/>
              </a:buClr>
              <a:buFont typeface="Wingdings" panose="05000000000000000000" pitchFamily="2" charset="2"/>
              <a:buChar char="q"/>
            </a:pPr>
            <a:r>
              <a:rPr lang="tr-TR" sz="3500" dirty="0" smtClean="0"/>
              <a:t>Atılganlık </a:t>
            </a:r>
            <a:r>
              <a:rPr lang="tr-TR" sz="3500" dirty="0"/>
              <a:t>becerileri, çocukların özgüvenlerini, benlik değerlerini ve özsaygılarını yükseltmeyi sağlar</a:t>
            </a:r>
            <a:r>
              <a:rPr lang="tr-TR" sz="3500" dirty="0" smtClean="0"/>
              <a:t>.</a:t>
            </a:r>
          </a:p>
          <a:p>
            <a:pPr marL="457200" lvl="1" indent="0">
              <a:buNone/>
            </a:pPr>
            <a:r>
              <a:rPr lang="tr-TR" sz="3500" dirty="0" smtClean="0"/>
              <a:t> </a:t>
            </a:r>
          </a:p>
          <a:p>
            <a:pPr lvl="1">
              <a:buClr>
                <a:srgbClr val="FF0000"/>
              </a:buClr>
              <a:buFont typeface="Wingdings" panose="05000000000000000000" pitchFamily="2" charset="2"/>
              <a:buChar char="q"/>
            </a:pPr>
            <a:r>
              <a:rPr lang="tr-TR" sz="3500" dirty="0" smtClean="0"/>
              <a:t>Kendine </a:t>
            </a:r>
            <a:r>
              <a:rPr lang="tr-TR" sz="3500" dirty="0"/>
              <a:t>güvenen, değer veren ve saygı duyan bir çocuk kendisini ezdirmeyeceği gibi, kimseyi de ezmez ve ezilmesine izin vermez</a:t>
            </a:r>
            <a:r>
              <a:rPr lang="tr-TR" sz="4000" dirty="0"/>
              <a:t>. </a:t>
            </a:r>
          </a:p>
        </p:txBody>
      </p:sp>
      <p:sp>
        <p:nvSpPr>
          <p:cNvPr id="4" name="5-Nokta Yıldız 3"/>
          <p:cNvSpPr/>
          <p:nvPr/>
        </p:nvSpPr>
        <p:spPr>
          <a:xfrm>
            <a:off x="1625600" y="400050"/>
            <a:ext cx="368300" cy="3937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5122" name="Picture 2" descr="Özgüven - Mavi Martı Psikoloji ve Psikiyat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1" y="4191001"/>
            <a:ext cx="4000499"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135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5000" b="1" dirty="0" smtClean="0">
                <a:solidFill>
                  <a:srgbClr val="FF0000"/>
                </a:solidFill>
              </a:rPr>
              <a:t>ATILGANLIK ÖZELLİKLERİ</a:t>
            </a:r>
            <a:endParaRPr lang="tr-TR" sz="5000" b="1" dirty="0">
              <a:solidFill>
                <a:srgbClr val="FF0000"/>
              </a:solidFill>
            </a:endParaRPr>
          </a:p>
        </p:txBody>
      </p:sp>
      <p:sp>
        <p:nvSpPr>
          <p:cNvPr id="5" name="Metin kutusu 4"/>
          <p:cNvSpPr txBox="1"/>
          <p:nvPr/>
        </p:nvSpPr>
        <p:spPr>
          <a:xfrm>
            <a:off x="1397000" y="1879600"/>
            <a:ext cx="9042400" cy="4062651"/>
          </a:xfrm>
          <a:prstGeom prst="rect">
            <a:avLst/>
          </a:prstGeom>
          <a:noFill/>
        </p:spPr>
        <p:txBody>
          <a:bodyPr wrap="square" rtlCol="0">
            <a:spAutoFit/>
          </a:bodyPr>
          <a:lstStyle/>
          <a:p>
            <a:pPr marL="457200" indent="-457200">
              <a:buFont typeface="Wingdings" panose="05000000000000000000" pitchFamily="2" charset="2"/>
              <a:buChar char="§"/>
            </a:pPr>
            <a:r>
              <a:rPr lang="tr-TR" sz="3000" smtClean="0"/>
              <a:t>Kişinin kendini ifade etmesini sağlar</a:t>
            </a:r>
          </a:p>
          <a:p>
            <a:pPr marL="457200" indent="-457200">
              <a:buFont typeface="Wingdings" panose="05000000000000000000" pitchFamily="2" charset="2"/>
              <a:buChar char="§"/>
            </a:pPr>
            <a:r>
              <a:rPr lang="tr-TR" sz="3000" smtClean="0"/>
              <a:t>Dürüst olması sebebiyle direkt olarak ifade edilir</a:t>
            </a:r>
          </a:p>
          <a:p>
            <a:pPr marL="457200" indent="-457200">
              <a:buFont typeface="Wingdings" panose="05000000000000000000" pitchFamily="2" charset="2"/>
              <a:buChar char="§"/>
            </a:pPr>
            <a:r>
              <a:rPr lang="tr-TR" sz="3000" smtClean="0"/>
              <a:t>İlişkiyi güçlendirir</a:t>
            </a:r>
          </a:p>
          <a:p>
            <a:pPr marL="457200" indent="-457200">
              <a:buFont typeface="Wingdings" panose="05000000000000000000" pitchFamily="2" charset="2"/>
              <a:buChar char="§"/>
            </a:pPr>
            <a:r>
              <a:rPr lang="tr-TR" sz="3000" smtClean="0"/>
              <a:t>Başkalarının haklarına saygılı olur</a:t>
            </a:r>
          </a:p>
          <a:p>
            <a:pPr marL="457200" indent="-457200">
              <a:buFont typeface="Wingdings" panose="05000000000000000000" pitchFamily="2" charset="2"/>
              <a:buChar char="§"/>
            </a:pPr>
            <a:r>
              <a:rPr lang="tr-TR" sz="3000" smtClean="0"/>
              <a:t>Sözel olmayan iletişimde de etkin kullanılmasını gerektirir</a:t>
            </a:r>
          </a:p>
          <a:p>
            <a:pPr marL="457200" indent="-457200">
              <a:buFont typeface="Wingdings" panose="05000000000000000000" pitchFamily="2" charset="2"/>
              <a:buChar char="§"/>
            </a:pPr>
            <a:r>
              <a:rPr lang="tr-TR" sz="3000" smtClean="0"/>
              <a:t>Sosyal olarak kabul gören bir davranış olarak sıralanabilir.</a:t>
            </a:r>
          </a:p>
          <a:p>
            <a:endParaRPr lang="tr-TR" dirty="0" smtClean="0"/>
          </a:p>
        </p:txBody>
      </p:sp>
      <p:pic>
        <p:nvPicPr>
          <p:cNvPr id="6146" name="Picture 2" descr="Çalışan Memnuniyeti Anketi Satır Simge Tasarlamak Stok Vektör Sanatı &amp;amp;  Çalışan&amp;#39;nin Daha Fazla Görseli - i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8975" y="2351088"/>
            <a:ext cx="2397125" cy="239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49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62100" y="136524"/>
            <a:ext cx="10515600" cy="6238876"/>
          </a:xfrm>
        </p:spPr>
        <p:txBody>
          <a:bodyPr>
            <a:noAutofit/>
          </a:bodyPr>
          <a:lstStyle/>
          <a:p>
            <a:pPr>
              <a:buClr>
                <a:srgbClr val="FF0000"/>
              </a:buClr>
              <a:buFont typeface="Wingdings" panose="05000000000000000000" pitchFamily="2" charset="2"/>
              <a:buChar char="Ø"/>
            </a:pPr>
            <a:r>
              <a:rPr lang="tr-TR" sz="3500" dirty="0" smtClean="0"/>
              <a:t>Küçük ve geleneksel toplumlarda, toplumsal kontrol fazladır. Bireycilik yerine itaat ve boyun eğmeyi teşvik eder. Bu nedenlerle toplumsal etkenlerin, bireyin atılganlık düzeyini etkilediği söylenebilir.</a:t>
            </a:r>
          </a:p>
          <a:p>
            <a:pPr>
              <a:buFont typeface="Wingdings" panose="05000000000000000000" pitchFamily="2" charset="2"/>
              <a:buChar char="Ø"/>
            </a:pPr>
            <a:endParaRPr lang="tr-TR" sz="3500" dirty="0" smtClean="0"/>
          </a:p>
          <a:p>
            <a:pPr>
              <a:buFont typeface="Wingdings" panose="05000000000000000000" pitchFamily="2" charset="2"/>
              <a:buChar char="Ø"/>
            </a:pPr>
            <a:endParaRPr lang="tr-TR" sz="3500" dirty="0" smtClean="0"/>
          </a:p>
          <a:p>
            <a:pPr>
              <a:buClr>
                <a:srgbClr val="FF0000"/>
              </a:buClr>
              <a:buFont typeface="Wingdings" panose="05000000000000000000" pitchFamily="2" charset="2"/>
              <a:buChar char="Ø"/>
            </a:pPr>
            <a:r>
              <a:rPr lang="tr-TR" sz="3500" dirty="0" smtClean="0"/>
              <a:t>Özellikle erkek egemen toplumlarda kadınların boyun eğici olması ve çevresindekilere kendini adamasının beklenilmesi atılganlıkları engelleyebilir.</a:t>
            </a:r>
          </a:p>
        </p:txBody>
      </p:sp>
    </p:spTree>
    <p:extLst>
      <p:ext uri="{BB962C8B-B14F-4D97-AF65-F5344CB8AC3E}">
        <p14:creationId xmlns:p14="http://schemas.microsoft.com/office/powerpoint/2010/main" val="2921375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35212" y="774700"/>
            <a:ext cx="8915400" cy="3777622"/>
          </a:xfrm>
        </p:spPr>
        <p:txBody>
          <a:bodyPr/>
          <a:lstStyle/>
          <a:p>
            <a:pPr marL="0" indent="0">
              <a:buNone/>
            </a:pPr>
            <a:r>
              <a:rPr lang="tr-TR" dirty="0" smtClean="0"/>
              <a:t>	</a:t>
            </a:r>
          </a:p>
          <a:p>
            <a:pPr marL="0" indent="0">
              <a:buNone/>
            </a:pPr>
            <a:endParaRPr lang="tr-TR" dirty="0" smtClean="0"/>
          </a:p>
          <a:p>
            <a:pPr marL="0" indent="0">
              <a:buNone/>
            </a:pPr>
            <a:endParaRPr lang="tr-TR" dirty="0"/>
          </a:p>
          <a:p>
            <a:pPr marL="0" indent="0">
              <a:buNone/>
            </a:pPr>
            <a:r>
              <a:rPr lang="tr-TR" dirty="0" smtClean="0"/>
              <a:t>	</a:t>
            </a:r>
            <a:r>
              <a:rPr lang="tr-TR" sz="3500" dirty="0" smtClean="0"/>
              <a:t>Öğrencilerin kişilik özellikleri ile atılganlıklarının arasında yüksek ilişki olduğu ifade edilmektedir</a:t>
            </a:r>
            <a:r>
              <a:rPr lang="tr-TR" dirty="0" smtClean="0"/>
              <a:t>.</a:t>
            </a:r>
            <a:endParaRPr lang="tr-TR" dirty="0"/>
          </a:p>
        </p:txBody>
      </p:sp>
      <p:pic>
        <p:nvPicPr>
          <p:cNvPr id="8194" name="Picture 2" descr="Ön Ergenlikte Atılganlık Konulu Davranışçı Kurama Göre Hazırlanmış Küçük  Grup Rehberliği Modül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9275" y="4344194"/>
            <a:ext cx="223837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13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8680" y="176212"/>
            <a:ext cx="10515600" cy="4351338"/>
          </a:xfrm>
        </p:spPr>
        <p:txBody>
          <a:bodyPr/>
          <a:lstStyle/>
          <a:p>
            <a:pPr marL="0" indent="0" algn="ctr">
              <a:buNone/>
            </a:pPr>
            <a:r>
              <a:rPr lang="tr-TR" dirty="0" smtClean="0"/>
              <a:t>     </a:t>
            </a:r>
            <a:r>
              <a:rPr lang="tr-TR" sz="4500" b="1" dirty="0" smtClean="0">
                <a:solidFill>
                  <a:srgbClr val="FF0000"/>
                </a:solidFill>
              </a:rPr>
              <a:t>SAĞLIKLI İLETİŞİM=ATILGANLIK</a:t>
            </a:r>
          </a:p>
        </p:txBody>
      </p:sp>
      <p:sp>
        <p:nvSpPr>
          <p:cNvPr id="8" name="Aşağı Ok 7"/>
          <p:cNvSpPr/>
          <p:nvPr/>
        </p:nvSpPr>
        <p:spPr>
          <a:xfrm rot="2663497">
            <a:off x="7320929" y="3785524"/>
            <a:ext cx="596900" cy="18361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Aşağı Ok 8"/>
          <p:cNvSpPr/>
          <p:nvPr/>
        </p:nvSpPr>
        <p:spPr>
          <a:xfrm rot="19366682">
            <a:off x="3015575" y="3866621"/>
            <a:ext cx="596900" cy="16424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3890358" y="5344592"/>
            <a:ext cx="3028950" cy="1257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İLETİŞİMİ ZORLAŞTIRIR</a:t>
            </a:r>
          </a:p>
          <a:p>
            <a:pPr algn="ctr"/>
            <a:r>
              <a:rPr lang="tr-TR" dirty="0" smtClean="0"/>
              <a:t>İLETİŞİMİ KOPARIR</a:t>
            </a:r>
            <a:endParaRPr lang="tr-TR" dirty="0"/>
          </a:p>
        </p:txBody>
      </p:sp>
      <p:sp>
        <p:nvSpPr>
          <p:cNvPr id="12" name="Eksi 11"/>
          <p:cNvSpPr/>
          <p:nvPr/>
        </p:nvSpPr>
        <p:spPr>
          <a:xfrm>
            <a:off x="8265447" y="3808374"/>
            <a:ext cx="546100" cy="4445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Eksi 12"/>
          <p:cNvSpPr/>
          <p:nvPr/>
        </p:nvSpPr>
        <p:spPr>
          <a:xfrm>
            <a:off x="2231554" y="3767854"/>
            <a:ext cx="546100" cy="4445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
        <p:nvSpPr>
          <p:cNvPr id="14" name="Artı 13"/>
          <p:cNvSpPr/>
          <p:nvPr/>
        </p:nvSpPr>
        <p:spPr>
          <a:xfrm>
            <a:off x="5300324" y="3848893"/>
            <a:ext cx="414880" cy="45085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170" name="Picture 2" descr="ATİLGANLİK-Girişkenlik - Home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829" y="898369"/>
            <a:ext cx="7766390" cy="2950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253127"/>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169</TotalTime>
  <Words>521</Words>
  <Application>Microsoft Office PowerPoint</Application>
  <PresentationFormat>Geniş ekran</PresentationFormat>
  <Paragraphs>86</Paragraphs>
  <Slides>26</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26</vt:i4>
      </vt:variant>
    </vt:vector>
  </HeadingPairs>
  <TitlesOfParts>
    <vt:vector size="32" baseType="lpstr">
      <vt:lpstr>Arial</vt:lpstr>
      <vt:lpstr>Calibri</vt:lpstr>
      <vt:lpstr>Century Gothic</vt:lpstr>
      <vt:lpstr>Wingdings</vt:lpstr>
      <vt:lpstr>Wingdings 3</vt:lpstr>
      <vt:lpstr>Duman</vt:lpstr>
      <vt:lpstr>ATILGANLIK</vt:lpstr>
      <vt:lpstr>PowerPoint Sunusu</vt:lpstr>
      <vt:lpstr>PowerPoint Sunusu</vt:lpstr>
      <vt:lpstr>PowerPoint Sunusu</vt:lpstr>
      <vt:lpstr>PowerPoint Sunusu</vt:lpstr>
      <vt:lpstr>ATILGANLIK ÖZELLİKLERİ</vt:lpstr>
      <vt:lpstr>PowerPoint Sunusu</vt:lpstr>
      <vt:lpstr>PowerPoint Sunusu</vt:lpstr>
      <vt:lpstr>PowerPoint Sunusu</vt:lpstr>
      <vt:lpstr>PowerPoint Sunusu</vt:lpstr>
      <vt:lpstr>SALDIRGANLIK</vt:lpstr>
      <vt:lpstr>ÇEKİNGENLİK</vt:lpstr>
      <vt:lpstr>ATILGANLIK BİÇİMLERİ</vt:lpstr>
      <vt:lpstr>PowerPoint Sunusu</vt:lpstr>
      <vt:lpstr>PowerPoint Sunusu</vt:lpstr>
      <vt:lpstr>PowerPoint Sunusu</vt:lpstr>
      <vt:lpstr>PowerPoint Sunusu</vt:lpstr>
      <vt:lpstr>PowerPoint Sunusu</vt:lpstr>
      <vt:lpstr>ATILGANLIK ÖGELERİ</vt:lpstr>
      <vt:lpstr>PowerPoint Sunusu</vt:lpstr>
      <vt:lpstr>PowerPoint Sunusu</vt:lpstr>
      <vt:lpstr>PowerPoint Sunusu</vt:lpstr>
      <vt:lpstr>PowerPoint Sunusu</vt:lpstr>
      <vt:lpstr>PowerPoint Sunusu</vt:lpstr>
      <vt:lpstr>PowerPoint Sunusu</vt:lpstr>
      <vt:lpstr>DİNLEDİĞİNİZ İÇİN TEŞEKKÜR EDERİM</vt:lpstr>
    </vt:vector>
  </TitlesOfParts>
  <Company>Türkiye Petrolleri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ATILGANLIK</dc:title>
  <dc:creator>Administrator</dc:creator>
  <cp:lastModifiedBy>Administrator</cp:lastModifiedBy>
  <cp:revision>18</cp:revision>
  <dcterms:created xsi:type="dcterms:W3CDTF">2022-01-03T07:08:11Z</dcterms:created>
  <dcterms:modified xsi:type="dcterms:W3CDTF">2022-01-03T10:02:01Z</dcterms:modified>
</cp:coreProperties>
</file>